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</p:sldIdLst>
  <p:sldSz cx="10620375" cy="738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1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357" autoAdjust="0"/>
  </p:normalViewPr>
  <p:slideViewPr>
    <p:cSldViewPr snapToGrid="0">
      <p:cViewPr varScale="1">
        <p:scale>
          <a:sx n="100" d="100"/>
          <a:sy n="100" d="100"/>
        </p:scale>
        <p:origin x="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512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0E9D-1DCE-4C7F-9EB0-6B52FA101768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73FB-C59D-430B-BF2C-C130682F57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8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4AFF-4360-492A-AE6A-4FE74EEF97F7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143000"/>
            <a:ext cx="4441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5C1EC-6F96-43FE-A421-AC691EE1A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31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1pPr>
    <a:lvl2pPr marL="48573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2pPr>
    <a:lvl3pPr marL="97146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3pPr>
    <a:lvl4pPr marL="145719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4pPr>
    <a:lvl5pPr marL="1942919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5pPr>
    <a:lvl6pPr marL="242865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6pPr>
    <a:lvl7pPr marL="2914379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7pPr>
    <a:lvl8pPr marL="340011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8pPr>
    <a:lvl9pPr marL="3885840" algn="l" defTabSz="971460" rtl="0" eaLnBrk="1" latinLnBrk="0" hangingPunct="1">
      <a:defRPr sz="12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C1EC-6F96-43FE-A421-AC691EE1A63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10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8088" y="1143000"/>
            <a:ext cx="44418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C1EC-6F96-43FE-A421-AC691EE1A63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4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8088" y="1143000"/>
            <a:ext cx="44418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C1EC-6F96-43FE-A421-AC691EE1A63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5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8088" y="1143000"/>
            <a:ext cx="44418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C1EC-6F96-43FE-A421-AC691EE1A63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528" y="1207839"/>
            <a:ext cx="9027319" cy="2569434"/>
          </a:xfrm>
        </p:spPr>
        <p:txBody>
          <a:bodyPr anchor="b"/>
          <a:lstStyle>
            <a:lvl1pPr algn="ctr">
              <a:defRPr sz="645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547" y="3876360"/>
            <a:ext cx="7965281" cy="1781861"/>
          </a:xfrm>
        </p:spPr>
        <p:txBody>
          <a:bodyPr/>
          <a:lstStyle>
            <a:lvl1pPr marL="0" indent="0" algn="ctr">
              <a:buNone/>
              <a:defRPr sz="2583"/>
            </a:lvl1pPr>
            <a:lvl2pPr marL="492039" indent="0" algn="ctr">
              <a:buNone/>
              <a:defRPr sz="2152"/>
            </a:lvl2pPr>
            <a:lvl3pPr marL="984077" indent="0" algn="ctr">
              <a:buNone/>
              <a:defRPr sz="1937"/>
            </a:lvl3pPr>
            <a:lvl4pPr marL="1476116" indent="0" algn="ctr">
              <a:buNone/>
              <a:defRPr sz="1722"/>
            </a:lvl4pPr>
            <a:lvl5pPr marL="1968155" indent="0" algn="ctr">
              <a:buNone/>
              <a:defRPr sz="1722"/>
            </a:lvl5pPr>
            <a:lvl6pPr marL="2460193" indent="0" algn="ctr">
              <a:buNone/>
              <a:defRPr sz="1722"/>
            </a:lvl6pPr>
            <a:lvl7pPr marL="2952232" indent="0" algn="ctr">
              <a:buNone/>
              <a:defRPr sz="1722"/>
            </a:lvl7pPr>
            <a:lvl8pPr marL="3444270" indent="0" algn="ctr">
              <a:buNone/>
              <a:defRPr sz="1722"/>
            </a:lvl8pPr>
            <a:lvl9pPr marL="3936309" indent="0" algn="ctr">
              <a:buNone/>
              <a:defRPr sz="172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" y="169332"/>
            <a:ext cx="10165281" cy="70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207" y="392932"/>
            <a:ext cx="2290018" cy="625445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152" y="392932"/>
            <a:ext cx="6737300" cy="625445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0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9" y="178718"/>
            <a:ext cx="10196634" cy="7054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399" y="925690"/>
            <a:ext cx="8181975" cy="8937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541338" indent="-450850">
              <a:defRPr sz="3300">
                <a:solidFill>
                  <a:srgbClr val="C00000"/>
                </a:solidFill>
                <a:latin typeface="Informal011 BT" panose="04040805020B02020604" pitchFamily="82" charset="0"/>
              </a:defRPr>
            </a:lvl1pPr>
          </a:lstStyle>
          <a:p>
            <a:r>
              <a:rPr lang="it-IT" dirty="0"/>
              <a:t>1.	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422" y="2201333"/>
            <a:ext cx="6864802" cy="4446052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v"/>
              <a:tabLst>
                <a:tab pos="450850" algn="l"/>
              </a:tabLst>
              <a:defRPr sz="2800">
                <a:solidFill>
                  <a:srgbClr val="002060"/>
                </a:solidFill>
                <a:latin typeface="Swis721 Blk BT" panose="020B09040305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03718" y="2922767"/>
            <a:ext cx="6185679" cy="1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>
        <p:tmplLst>
          <p:tmpl lvl="1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20" y="1839949"/>
            <a:ext cx="9160073" cy="3069994"/>
          </a:xfrm>
        </p:spPr>
        <p:txBody>
          <a:bodyPr anchor="b"/>
          <a:lstStyle>
            <a:lvl1pPr>
              <a:defRPr sz="645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620" y="4938987"/>
            <a:ext cx="9160073" cy="1614437"/>
          </a:xfrm>
        </p:spPr>
        <p:txBody>
          <a:bodyPr/>
          <a:lstStyle>
            <a:lvl1pPr marL="0" indent="0">
              <a:buNone/>
              <a:defRPr sz="2583">
                <a:solidFill>
                  <a:schemeClr val="tx1"/>
                </a:solidFill>
              </a:defRPr>
            </a:lvl1pPr>
            <a:lvl2pPr marL="492039" indent="0">
              <a:buNone/>
              <a:defRPr sz="2152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0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151" y="1964660"/>
            <a:ext cx="4513659" cy="46827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65" y="1964660"/>
            <a:ext cx="4513659" cy="46827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3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392933"/>
            <a:ext cx="9160073" cy="142651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5" y="1809196"/>
            <a:ext cx="4492916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5" y="2695855"/>
            <a:ext cx="4492916" cy="396519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565" y="1809196"/>
            <a:ext cx="4515043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565" y="2695855"/>
            <a:ext cx="4515043" cy="396519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0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92019"/>
            <a:ext cx="3425347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043" y="1062626"/>
            <a:ext cx="5376565" cy="5244788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  <a:lvl6pPr>
              <a:defRPr sz="2152"/>
            </a:lvl6pPr>
            <a:lvl7pPr>
              <a:defRPr sz="2152"/>
            </a:lvl7pPr>
            <a:lvl8pPr>
              <a:defRPr sz="2152"/>
            </a:lvl8pPr>
            <a:lvl9pPr>
              <a:defRPr sz="215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14086"/>
            <a:ext cx="3425347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3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92019"/>
            <a:ext cx="3425347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5043" y="1062626"/>
            <a:ext cx="5376565" cy="5244788"/>
          </a:xfrm>
        </p:spPr>
        <p:txBody>
          <a:bodyPr anchor="t"/>
          <a:lstStyle>
            <a:lvl1pPr marL="0" indent="0">
              <a:buNone/>
              <a:defRPr sz="3444"/>
            </a:lvl1pPr>
            <a:lvl2pPr marL="492039" indent="0">
              <a:buNone/>
              <a:defRPr sz="3013"/>
            </a:lvl2pPr>
            <a:lvl3pPr marL="984077" indent="0">
              <a:buNone/>
              <a:defRPr sz="2583"/>
            </a:lvl3pPr>
            <a:lvl4pPr marL="1476116" indent="0">
              <a:buNone/>
              <a:defRPr sz="2152"/>
            </a:lvl4pPr>
            <a:lvl5pPr marL="1968155" indent="0">
              <a:buNone/>
              <a:defRPr sz="2152"/>
            </a:lvl5pPr>
            <a:lvl6pPr marL="2460193" indent="0">
              <a:buNone/>
              <a:defRPr sz="2152"/>
            </a:lvl6pPr>
            <a:lvl7pPr marL="2952232" indent="0">
              <a:buNone/>
              <a:defRPr sz="2152"/>
            </a:lvl7pPr>
            <a:lvl8pPr marL="3444270" indent="0">
              <a:buNone/>
              <a:defRPr sz="2152"/>
            </a:lvl8pPr>
            <a:lvl9pPr marL="3936309" indent="0">
              <a:buNone/>
              <a:defRPr sz="215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14086"/>
            <a:ext cx="3425347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0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151" y="392933"/>
            <a:ext cx="9160073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151" y="1964660"/>
            <a:ext cx="9160073" cy="46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151" y="6840435"/>
            <a:ext cx="2389584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D892-2B21-4604-9C20-703407D1A7CD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99" y="6840435"/>
            <a:ext cx="3584377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0640" y="6840435"/>
            <a:ext cx="2389584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421C-7209-4AED-A36D-F0CFBBC98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3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xStyles>
    <p:titleStyle>
      <a:lvl1pPr algn="l" defTabSz="984077" rtl="0" eaLnBrk="1" latinLnBrk="0" hangingPunct="1">
        <a:lnSpc>
          <a:spcPct val="90000"/>
        </a:lnSpc>
        <a:spcBef>
          <a:spcPct val="0"/>
        </a:spcBef>
        <a:buNone/>
        <a:defRPr sz="4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019" indent="-246019" algn="l" defTabSz="984077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3805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2pPr>
      <a:lvl3pPr marL="1230097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152" kern="1200">
          <a:solidFill>
            <a:schemeClr val="tx1"/>
          </a:solidFill>
          <a:latin typeface="+mn-lt"/>
          <a:ea typeface="+mn-ea"/>
          <a:cs typeface="+mn-cs"/>
        </a:defRPr>
      </a:lvl3pPr>
      <a:lvl4pPr marL="1722135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2214174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706213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3198251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690290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418232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it.aleteia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34" y="3419121"/>
            <a:ext cx="2593197" cy="20348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1" y="433976"/>
            <a:ext cx="4258385" cy="573265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50" y="5085710"/>
            <a:ext cx="6967450" cy="17494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73" y="180110"/>
            <a:ext cx="3171183" cy="30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664"/>
    </mc:Choice>
    <mc:Fallback>
      <p:transition advClick="0" advTm="8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4448" y="5903042"/>
            <a:ext cx="8445926" cy="893758"/>
          </a:xfrm>
        </p:spPr>
        <p:txBody>
          <a:bodyPr>
            <a:normAutofit fontScale="90000"/>
          </a:bodyPr>
          <a:lstStyle/>
          <a:p>
            <a:r>
              <a:rPr lang="it-IT"/>
              <a:t>9. 	Prevenire è meglio </a:t>
            </a:r>
            <a:br>
              <a:rPr lang="it-IT"/>
            </a:br>
            <a:r>
              <a:rPr lang="it-IT"/>
              <a:t>	che punire tuo figlio.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1410" y="1101151"/>
            <a:ext cx="6864802" cy="4446052"/>
          </a:xfrm>
        </p:spPr>
        <p:txBody>
          <a:bodyPr/>
          <a:lstStyle/>
          <a:p>
            <a:r>
              <a:rPr lang="it-IT" dirty="0"/>
              <a:t>Chi è felice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non sente la necessità 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 fare ciò che non è giusto.</a:t>
            </a:r>
            <a:r>
              <a:rPr lang="it-IT" dirty="0"/>
              <a:t> </a:t>
            </a:r>
          </a:p>
          <a:p>
            <a:r>
              <a:rPr lang="it-IT" dirty="0"/>
              <a:t>Il castigo ferisce,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il dolore e il rancore restano 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e ti separano da tuo figlio.</a:t>
            </a:r>
            <a:r>
              <a:rPr lang="it-IT" dirty="0"/>
              <a:t> </a:t>
            </a:r>
          </a:p>
          <a:p>
            <a:r>
              <a:rPr lang="it-IT" dirty="0"/>
              <a:t>Pensa due, tre, sette volte </a:t>
            </a:r>
            <a:br>
              <a:rPr lang="it-IT" dirty="0"/>
            </a:br>
            <a:r>
              <a:rPr lang="it-IT" dirty="0">
                <a:solidFill>
                  <a:srgbClr val="F315B9"/>
                </a:solidFill>
              </a:rPr>
              <a:t>prima di castigare. </a:t>
            </a:r>
          </a:p>
          <a:p>
            <a:r>
              <a:rPr lang="it-IT" dirty="0"/>
              <a:t>Mai con rabbia. </a:t>
            </a:r>
            <a:r>
              <a:rPr lang="it-IT" dirty="0">
                <a:solidFill>
                  <a:srgbClr val="FF0000"/>
                </a:solidFill>
              </a:rPr>
              <a:t>Mai.</a:t>
            </a:r>
          </a:p>
        </p:txBody>
      </p:sp>
      <p:pic>
        <p:nvPicPr>
          <p:cNvPr id="7170" name="Picture 2" descr="http://www.coopminerva.org/wp-content/uploads/2014/07/prevenzione_rob-440x2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82" r="97955">
                        <a14:foregroundMark x1="909" y1="47500" x2="95909" y2="53500"/>
                        <a14:foregroundMark x1="2045" y1="64500" x2="96136" y2="61000"/>
                        <a14:foregroundMark x1="3182" y1="68000" x2="97955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57" y="4278506"/>
            <a:ext cx="5517885" cy="23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ED05A1-3A1F-4E98-B2DF-16ED68121130}"/>
              </a:ext>
            </a:extLst>
          </p:cNvPr>
          <p:cNvSpPr/>
          <p:nvPr/>
        </p:nvSpPr>
        <p:spPr>
          <a:xfrm>
            <a:off x="7220932" y="217170"/>
            <a:ext cx="3399442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Previeni</a:t>
            </a:r>
          </a:p>
        </p:txBody>
      </p:sp>
    </p:spTree>
    <p:extLst>
      <p:ext uri="{BB962C8B-B14F-4D97-AF65-F5344CB8AC3E}">
        <p14:creationId xmlns:p14="http://schemas.microsoft.com/office/powerpoint/2010/main" val="176670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999"/>
    </mc:Choice>
    <mc:Fallback>
      <p:transition spd="slow" advClick="0" advTm="2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399" y="6114107"/>
            <a:ext cx="8181975" cy="648000"/>
          </a:xfrm>
        </p:spPr>
        <p:txBody>
          <a:bodyPr/>
          <a:lstStyle/>
          <a:p>
            <a:pPr indent="-450850"/>
            <a:r>
              <a:rPr lang="it-IT" dirty="0"/>
              <a:t>10. 	Prega con tuo figlio.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1982" y="1357681"/>
            <a:ext cx="7343593" cy="4351338"/>
          </a:xfrm>
        </p:spPr>
        <p:txBody>
          <a:bodyPr>
            <a:normAutofit/>
          </a:bodyPr>
          <a:lstStyle/>
          <a:p>
            <a:r>
              <a:rPr lang="it-IT" dirty="0"/>
              <a:t>All’inizio può sembrare “strano”,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ma la religione ha bisogno 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 essere alimentata.</a:t>
            </a:r>
            <a:r>
              <a:rPr lang="it-IT" dirty="0"/>
              <a:t> </a:t>
            </a:r>
          </a:p>
          <a:p>
            <a:r>
              <a:rPr lang="it-IT" dirty="0"/>
              <a:t>Chi ama e rispetta Dio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amerà e rispetterà il prossimo.</a:t>
            </a:r>
            <a:r>
              <a:rPr lang="it-IT" dirty="0"/>
              <a:t> </a:t>
            </a:r>
          </a:p>
          <a:p>
            <a:r>
              <a:rPr lang="it-IT" dirty="0"/>
              <a:t>Quando si tratta di educazione, </a:t>
            </a:r>
            <a:r>
              <a:rPr lang="it-IT" dirty="0">
                <a:solidFill>
                  <a:srgbClr val="F315B9"/>
                </a:solidFill>
              </a:rPr>
              <a:t>non si può mettere da parte </a:t>
            </a:r>
            <a:br>
              <a:rPr lang="it-IT" dirty="0">
                <a:solidFill>
                  <a:srgbClr val="F315B9"/>
                </a:solidFill>
              </a:rPr>
            </a:br>
            <a:r>
              <a:rPr lang="it-IT" dirty="0">
                <a:solidFill>
                  <a:srgbClr val="F315B9"/>
                </a:solidFill>
              </a:rPr>
              <a:t>la religione</a:t>
            </a:r>
            <a:r>
              <a:rPr lang="it-IT" dirty="0"/>
              <a:t>.</a:t>
            </a:r>
          </a:p>
        </p:txBody>
      </p:sp>
      <p:pic>
        <p:nvPicPr>
          <p:cNvPr id="6146" name="Picture 2" descr="http://www.diocesidinuoro.it/wp-content/uploads/2015/10/Messa-conclusione-Sino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98" y="1033681"/>
            <a:ext cx="7245402" cy="5080426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8F8EF13-CF65-48A3-8CF5-EB6FC8666470}"/>
              </a:ext>
            </a:extLst>
          </p:cNvPr>
          <p:cNvSpPr/>
          <p:nvPr/>
        </p:nvSpPr>
        <p:spPr>
          <a:xfrm>
            <a:off x="7937369" y="217170"/>
            <a:ext cx="2846894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Prega</a:t>
            </a:r>
          </a:p>
        </p:txBody>
      </p:sp>
    </p:spTree>
    <p:extLst>
      <p:ext uri="{BB962C8B-B14F-4D97-AF65-F5344CB8AC3E}">
        <p14:creationId xmlns:p14="http://schemas.microsoft.com/office/powerpoint/2010/main" val="23556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599"/>
    </mc:Choice>
    <mc:Fallback>
      <p:transition spd="slow" advClick="0" advTm="2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>
            <a:extLst>
              <a:ext uri="{FF2B5EF4-FFF2-40B4-BE49-F238E27FC236}">
                <a16:creationId xmlns:a16="http://schemas.microsoft.com/office/drawing/2014/main" id="{44E99437-AC9B-402F-A684-E1F755C5C397}"/>
              </a:ext>
            </a:extLst>
          </p:cNvPr>
          <p:cNvSpPr/>
          <p:nvPr/>
        </p:nvSpPr>
        <p:spPr>
          <a:xfrm>
            <a:off x="6127823" y="840438"/>
            <a:ext cx="5576275" cy="5646249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40AB94E-97D6-4ED5-837C-FADE30DB6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67584"/>
            <a:ext cx="15600547" cy="746437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E76DA50-11B2-46B5-9E08-ABF7256F9CBD}"/>
              </a:ext>
            </a:extLst>
          </p:cNvPr>
          <p:cNvSpPr/>
          <p:nvPr/>
        </p:nvSpPr>
        <p:spPr>
          <a:xfrm rot="262437">
            <a:off x="2035729" y="2855069"/>
            <a:ext cx="4430597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i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C</a:t>
            </a:r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omprendi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3DE742B-FA62-4B21-83DA-2A55DC8A299C}"/>
              </a:ext>
            </a:extLst>
          </p:cNvPr>
          <p:cNvSpPr/>
          <p:nvPr/>
        </p:nvSpPr>
        <p:spPr>
          <a:xfrm rot="3282790">
            <a:off x="5126947" y="666736"/>
            <a:ext cx="269606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Loda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2834E1C-67A5-42FD-8267-08BB893648AD}"/>
              </a:ext>
            </a:extLst>
          </p:cNvPr>
          <p:cNvSpPr/>
          <p:nvPr/>
        </p:nvSpPr>
        <p:spPr>
          <a:xfrm rot="1877439">
            <a:off x="4363216" y="1744022"/>
            <a:ext cx="226822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Ama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B6421E7-DC4A-4081-8F77-C669311258CA}"/>
              </a:ext>
            </a:extLst>
          </p:cNvPr>
          <p:cNvSpPr/>
          <p:nvPr/>
        </p:nvSpPr>
        <p:spPr>
          <a:xfrm rot="2411759">
            <a:off x="4410334" y="1189081"/>
            <a:ext cx="2837467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Credi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B45689E-8D99-47CE-9A01-7ABB2253AB90}"/>
              </a:ext>
            </a:extLst>
          </p:cNvPr>
          <p:cNvSpPr/>
          <p:nvPr/>
        </p:nvSpPr>
        <p:spPr>
          <a:xfrm rot="864542">
            <a:off x="2749317" y="2102115"/>
            <a:ext cx="38461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Valorizza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A9DDEED-ED6C-4ACC-AB66-1C0DC6E2B8FD}"/>
              </a:ext>
            </a:extLst>
          </p:cNvPr>
          <p:cNvSpPr/>
          <p:nvPr/>
        </p:nvSpPr>
        <p:spPr>
          <a:xfrm rot="21096807">
            <a:off x="3187560" y="3639041"/>
            <a:ext cx="3364288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Gioisci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31E516C-D903-44FB-A30B-83509A93EF51}"/>
              </a:ext>
            </a:extLst>
          </p:cNvPr>
          <p:cNvSpPr/>
          <p:nvPr/>
        </p:nvSpPr>
        <p:spPr>
          <a:xfrm rot="20299043">
            <a:off x="2948767" y="4522420"/>
            <a:ext cx="3520323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Avvicinati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1868CB3-7036-4C0E-B730-C1205158C5DE}"/>
              </a:ext>
            </a:extLst>
          </p:cNvPr>
          <p:cNvSpPr/>
          <p:nvPr/>
        </p:nvSpPr>
        <p:spPr>
          <a:xfrm rot="19484918">
            <a:off x="2459965" y="5412878"/>
            <a:ext cx="4685121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Sii Coerente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893D357-5749-4EA5-91B5-70BCC9E45B49}"/>
              </a:ext>
            </a:extLst>
          </p:cNvPr>
          <p:cNvSpPr/>
          <p:nvPr/>
        </p:nvSpPr>
        <p:spPr>
          <a:xfrm rot="18657055">
            <a:off x="4112072" y="5635224"/>
            <a:ext cx="3399442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Previeni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83C516F-0699-4D3F-A1A7-FCA325FD6E25}"/>
              </a:ext>
            </a:extLst>
          </p:cNvPr>
          <p:cNvSpPr/>
          <p:nvPr/>
        </p:nvSpPr>
        <p:spPr>
          <a:xfrm rot="17556660">
            <a:off x="5234855" y="5851213"/>
            <a:ext cx="2846894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Prega</a:t>
            </a:r>
          </a:p>
        </p:txBody>
      </p:sp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64EA116-00AF-41D5-BE96-10532CA05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1" b="97813" l="1650" r="91371">
                        <a14:foregroundMark x1="35152" y1="6250" x2="91371" y2="54479"/>
                        <a14:foregroundMark x1="21447" y1="89896" x2="36548" y2="90938"/>
                        <a14:foregroundMark x1="36548" y1="90938" x2="59391" y2="88646"/>
                        <a14:foregroundMark x1="11929" y1="55208" x2="3449" y2="79528"/>
                        <a14:foregroundMark x1="36675" y1="97813" x2="53807" y2="93750"/>
                        <a14:foregroundMark x1="29949" y1="29792" x2="38198" y2="28021"/>
                        <a14:foregroundMark x1="22970" y1="59271" x2="60152" y2="51875"/>
                        <a14:foregroundMark x1="60152" y1="51875" x2="63706" y2="52188"/>
                        <a14:foregroundMark x1="34645" y1="3021" x2="29569" y2="6458"/>
                        <a14:backgroundMark x1="1396" y1="83333" x2="2284" y2="91979"/>
                        <a14:backgroundMark x1="2284" y1="82083" x2="2284" y2="83229"/>
                        <a14:backgroundMark x1="2919" y1="79792" x2="2538" y2="81458"/>
                        <a14:backgroundMark x1="2284" y1="83542" x2="3426" y2="80000"/>
                        <a14:backgroundMark x1="3173" y1="79479" x2="1904" y2="8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71" y="657390"/>
            <a:ext cx="4394060" cy="535317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55B46FF-45DA-415F-9814-CB18B1FDE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03718" y="2922767"/>
            <a:ext cx="6185679" cy="1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767"/>
    </mc:Choice>
    <mc:Fallback>
      <p:transition spd="slow" advClick="0" advTm="3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* Fonte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 cura di Redazione </a:t>
            </a:r>
            <a:br>
              <a:rPr lang="it-IT"/>
            </a:br>
            <a:r>
              <a:rPr lang="it-IT"/>
              <a:t>Papaboys </a:t>
            </a:r>
          </a:p>
          <a:p>
            <a:r>
              <a:rPr lang="it-IT"/>
              <a:t>fonte: Aleteia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398" y="2021815"/>
            <a:ext cx="6414247" cy="476559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710485" y="5075655"/>
            <a:ext cx="3386667" cy="17117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C9495D-655F-4BBA-BDEB-84E87A636215}"/>
              </a:ext>
            </a:extLst>
          </p:cNvPr>
          <p:cNvSpPr/>
          <p:nvPr/>
        </p:nvSpPr>
        <p:spPr>
          <a:xfrm>
            <a:off x="3097398" y="2328421"/>
            <a:ext cx="6414247" cy="424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468717" y="1783705"/>
            <a:ext cx="2433222" cy="111975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44F771-C8A9-47F7-A1E4-C638DA704EA2}"/>
              </a:ext>
            </a:extLst>
          </p:cNvPr>
          <p:cNvSpPr txBox="1"/>
          <p:nvPr/>
        </p:nvSpPr>
        <p:spPr>
          <a:xfrm>
            <a:off x="5073129" y="2267321"/>
            <a:ext cx="38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hlinkClick r:id="rId4"/>
              </a:rPr>
              <a:t>https://it.aleteia.org/</a:t>
            </a:r>
            <a:endParaRPr lang="it-IT" sz="2400" b="1" dirty="0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676DC25-931D-4B14-946C-5F1EDBD36F7E}"/>
              </a:ext>
            </a:extLst>
          </p:cNvPr>
          <p:cNvSpPr/>
          <p:nvPr/>
        </p:nvSpPr>
        <p:spPr>
          <a:xfrm rot="1488824">
            <a:off x="4728602" y="2318859"/>
            <a:ext cx="369154" cy="275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1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985"/>
    </mc:Choice>
    <mc:Fallback>
      <p:transition spd="slow" advClick="0" advTm="19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9" y="1375349"/>
            <a:ext cx="2593197" cy="20348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70" y="773341"/>
            <a:ext cx="4258385" cy="573265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2" y="2012318"/>
            <a:ext cx="6967450" cy="17494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5" y="4380053"/>
            <a:ext cx="3166895" cy="30134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78" y="3747624"/>
            <a:ext cx="3901631" cy="33375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9" y="2752700"/>
            <a:ext cx="886970" cy="886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39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798"/>
    </mc:Choice>
    <mc:Fallback>
      <p:transition spd="slow" advClick="0" advTm="25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362E-6 -0.00022 L 0.16861 0.25252 C 0.20374 0.30802 0.26293 0.3633 0.33139 0.40159 C 0.40807 0.44762 0.47444 0.46676 0.52616 0.46031 L 0.77026 0.44805 " pathEditMode="relative" rAng="1320000" ptsTypes="AAAAA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4" y="31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400" y="5987635"/>
            <a:ext cx="8181975" cy="647844"/>
          </a:xfrm>
        </p:spPr>
        <p:txBody>
          <a:bodyPr/>
          <a:lstStyle/>
          <a:p>
            <a:r>
              <a:rPr lang="it-IT" dirty="0"/>
              <a:t>1.  Valorizza tuo figlio.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6986" y="4691934"/>
            <a:ext cx="6864802" cy="1097611"/>
          </a:xfrm>
        </p:spPr>
        <p:txBody>
          <a:bodyPr/>
          <a:lstStyle/>
          <a:p>
            <a:r>
              <a:rPr lang="it-IT" dirty="0"/>
              <a:t>Quando è rispettato e stimato,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il giovane progredisce e matura</a:t>
            </a:r>
          </a:p>
        </p:txBody>
      </p:sp>
      <p:pic>
        <p:nvPicPr>
          <p:cNvPr id="1026" name="Picture 2" descr="http://l.thumbs.canstockphoto.com/canstock599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1221409"/>
            <a:ext cx="4447822" cy="3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7816E8B-2D0C-4864-A6A2-46FC380FB529}"/>
              </a:ext>
            </a:extLst>
          </p:cNvPr>
          <p:cNvSpPr/>
          <p:nvPr/>
        </p:nvSpPr>
        <p:spPr>
          <a:xfrm>
            <a:off x="6872139" y="284655"/>
            <a:ext cx="38461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Valorizza</a:t>
            </a:r>
          </a:p>
        </p:txBody>
      </p:sp>
    </p:spTree>
    <p:extLst>
      <p:ext uri="{BB962C8B-B14F-4D97-AF65-F5344CB8AC3E}">
        <p14:creationId xmlns:p14="http://schemas.microsoft.com/office/powerpoint/2010/main" val="333331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759"/>
    </mc:Choice>
    <mc:Fallback>
      <p:transition spd="slow" advClick="0" advTm="1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8000" y="6026177"/>
            <a:ext cx="8172375" cy="64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2. 	Credi in tuo figlio.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0281" y="4646812"/>
            <a:ext cx="6613560" cy="117895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Anche i giovani più “difficili”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hanno bontà e generosità 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nel cuore.</a:t>
            </a:r>
          </a:p>
        </p:txBody>
      </p:sp>
      <p:pic>
        <p:nvPicPr>
          <p:cNvPr id="2050" name="Picture 2" descr="http://www.missionariesamclaret.it/images/bon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0" b="89895" l="6348" r="95652">
                        <a14:foregroundMark x1="74522" y1="20738" x2="80609" y2="46485"/>
                        <a14:foregroundMark x1="74522" y1="32074" x2="82696" y2="32953"/>
                        <a14:foregroundMark x1="24000" y1="25044" x2="73652" y2="51670"/>
                        <a14:foregroundMark x1="19652" y1="35062" x2="50348" y2="78295"/>
                        <a14:foregroundMark x1="21391" y1="62566" x2="88348" y2="39016"/>
                        <a14:foregroundMark x1="18435" y1="52109" x2="29217" y2="51670"/>
                        <a14:foregroundMark x1="26609" y1="21617" x2="69739" y2="22408"/>
                        <a14:foregroundMark x1="43043" y1="17223" x2="49043" y2="23286"/>
                        <a14:foregroundMark x1="69739" y1="32513" x2="73217" y2="21178"/>
                        <a14:foregroundMark x1="68957" y1="58699" x2="82261" y2="44728"/>
                        <a14:foregroundMark x1="52087" y1="75659" x2="58087" y2="66520"/>
                        <a14:foregroundMark x1="18435" y1="44728" x2="24870" y2="19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14" y="586502"/>
            <a:ext cx="4573891" cy="45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2A642A3-24A9-4060-ACCA-B91B0F714F00}"/>
              </a:ext>
            </a:extLst>
          </p:cNvPr>
          <p:cNvSpPr/>
          <p:nvPr/>
        </p:nvSpPr>
        <p:spPr>
          <a:xfrm>
            <a:off x="7946795" y="217170"/>
            <a:ext cx="2837467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Credi</a:t>
            </a:r>
          </a:p>
        </p:txBody>
      </p:sp>
    </p:spTree>
    <p:extLst>
      <p:ext uri="{BB962C8B-B14F-4D97-AF65-F5344CB8AC3E}">
        <p14:creationId xmlns:p14="http://schemas.microsoft.com/office/powerpoint/2010/main" val="419665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255"/>
    </mc:Choice>
    <mc:Fallback>
      <p:transition spd="slow" advClick="0" advTm="11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j0SU9G3AoRw/Us1inK5DGLI/AAAAAAAACaQ/p6BCDIpyVe4/s1600/images+genitori+e+figlio.jpg">
            <a:extLst>
              <a:ext uri="{FF2B5EF4-FFF2-40B4-BE49-F238E27FC236}">
                <a16:creationId xmlns:a16="http://schemas.microsoft.com/office/drawing/2014/main" id="{990F77FE-2796-4CC5-8551-A9ADF126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39" y="1350092"/>
            <a:ext cx="6297080" cy="434736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4726" y="6048650"/>
            <a:ext cx="8395649" cy="648000"/>
          </a:xfrm>
        </p:spPr>
        <p:txBody>
          <a:bodyPr/>
          <a:lstStyle/>
          <a:p>
            <a:r>
              <a:rPr lang="it-IT" dirty="0"/>
              <a:t>3.		Ama e rispetta tuo figlio.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3130" y="1447187"/>
            <a:ext cx="6864802" cy="4446052"/>
          </a:xfrm>
        </p:spPr>
        <p:txBody>
          <a:bodyPr/>
          <a:lstStyle/>
          <a:p>
            <a:r>
              <a:rPr lang="it-IT" dirty="0"/>
              <a:t>Mostragli chiaramente </a:t>
            </a:r>
            <a:br>
              <a:rPr lang="it-IT" dirty="0"/>
            </a:br>
            <a:r>
              <a:rPr lang="it-IT" dirty="0"/>
              <a:t>che sei al suo fianco,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guardandolo negli occhi. </a:t>
            </a:r>
          </a:p>
          <a:p>
            <a:r>
              <a:rPr lang="it-IT" dirty="0"/>
              <a:t>Siamo noi ad appartenere </a:t>
            </a:r>
            <a:br>
              <a:rPr lang="it-IT" dirty="0"/>
            </a:br>
            <a:r>
              <a:rPr lang="it-IT" dirty="0"/>
              <a:t>ai nostri figli,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non loro a noi.</a:t>
            </a:r>
          </a:p>
        </p:txBody>
      </p:sp>
      <p:pic>
        <p:nvPicPr>
          <p:cNvPr id="3074" name="Picture 2" descr="http://1.bp.blogspot.com/-j0SU9G3AoRw/Us1inK5DGLI/AAAAAAAACaQ/p6BCDIpyVe4/s1600/images+genitori+e+figl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30" y="1271142"/>
            <a:ext cx="6297080" cy="434736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EEEB16D-A70B-45E6-AB7F-DE8A8848B3D7}"/>
              </a:ext>
            </a:extLst>
          </p:cNvPr>
          <p:cNvSpPr/>
          <p:nvPr/>
        </p:nvSpPr>
        <p:spPr>
          <a:xfrm>
            <a:off x="8352148" y="217170"/>
            <a:ext cx="226822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Ama</a:t>
            </a:r>
          </a:p>
        </p:txBody>
      </p:sp>
    </p:spTree>
    <p:extLst>
      <p:ext uri="{BB962C8B-B14F-4D97-AF65-F5344CB8AC3E}">
        <p14:creationId xmlns:p14="http://schemas.microsoft.com/office/powerpoint/2010/main" val="77774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Click="0" advTm="19471"/>
    </mc:Choice>
    <mc:Fallback>
      <p:transition spd="slow" advClick="0" advTm="19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4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01" y="2216205"/>
            <a:ext cx="5685873" cy="38565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399" y="5824949"/>
            <a:ext cx="8181975" cy="893758"/>
          </a:xfrm>
        </p:spPr>
        <p:txBody>
          <a:bodyPr>
            <a:normAutofit fontScale="90000"/>
          </a:bodyPr>
          <a:lstStyle/>
          <a:p>
            <a:r>
              <a:rPr lang="it-IT" dirty="0"/>
              <a:t>4. 	Loda tuo figlio </a:t>
            </a:r>
            <a:br>
              <a:rPr lang="it-IT" dirty="0"/>
            </a:br>
            <a:r>
              <a:rPr lang="it-IT" dirty="0"/>
              <a:t>	ogni volta che puoi.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5422" y="1825776"/>
            <a:ext cx="6864802" cy="4446052"/>
          </a:xfrm>
        </p:spPr>
        <p:txBody>
          <a:bodyPr/>
          <a:lstStyle/>
          <a:p>
            <a:r>
              <a:rPr lang="it-IT" dirty="0"/>
              <a:t>Sii sincero: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chi di noi non gradisce 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un complimento?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CCBC3B5-7F19-4764-914F-EDC64D5AED48}"/>
              </a:ext>
            </a:extLst>
          </p:cNvPr>
          <p:cNvSpPr/>
          <p:nvPr/>
        </p:nvSpPr>
        <p:spPr>
          <a:xfrm>
            <a:off x="8088197" y="217170"/>
            <a:ext cx="269606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Loda</a:t>
            </a:r>
          </a:p>
        </p:txBody>
      </p:sp>
    </p:spTree>
    <p:extLst>
      <p:ext uri="{BB962C8B-B14F-4D97-AF65-F5344CB8AC3E}">
        <p14:creationId xmlns:p14="http://schemas.microsoft.com/office/powerpoint/2010/main" val="4145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7"/>
    </mc:Choice>
    <mc:Fallback>
      <p:transition spd="slow" advClick="0" advTm="13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4165" y="5307054"/>
            <a:ext cx="1378455" cy="123359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400" y="5999385"/>
            <a:ext cx="8181975" cy="648000"/>
          </a:xfrm>
        </p:spPr>
        <p:txBody>
          <a:bodyPr/>
          <a:lstStyle/>
          <a:p>
            <a:r>
              <a:rPr lang="it-IT" dirty="0"/>
              <a:t>5. 	Comprendi tuo figlio.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5422" y="1106905"/>
            <a:ext cx="6864802" cy="5540480"/>
          </a:xfrm>
        </p:spPr>
        <p:txBody>
          <a:bodyPr/>
          <a:lstStyle/>
          <a:p>
            <a:r>
              <a:rPr lang="it-IT" dirty="0"/>
              <a:t>Il mondo oggi </a:t>
            </a:r>
            <a:br>
              <a:rPr lang="it-IT" dirty="0"/>
            </a:br>
            <a:r>
              <a:rPr lang="it-IT" dirty="0"/>
              <a:t>è complicato e competitivo.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Cambia ogni giorno. </a:t>
            </a: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Cerca di capire questo.</a:t>
            </a:r>
            <a:r>
              <a:rPr lang="it-IT" dirty="0"/>
              <a:t>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Forse tuo figlio ha bisogno di te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e aspetta solo un tuo gesto.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76DA50-11B2-46B5-9E08-ABF7256F9CBD}"/>
              </a:ext>
            </a:extLst>
          </p:cNvPr>
          <p:cNvSpPr/>
          <p:nvPr/>
        </p:nvSpPr>
        <p:spPr>
          <a:xfrm>
            <a:off x="6353666" y="217170"/>
            <a:ext cx="4430597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Comprendi</a:t>
            </a:r>
          </a:p>
        </p:txBody>
      </p:sp>
    </p:spTree>
    <p:extLst>
      <p:ext uri="{BB962C8B-B14F-4D97-AF65-F5344CB8AC3E}">
        <p14:creationId xmlns:p14="http://schemas.microsoft.com/office/powerpoint/2010/main" val="367106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657"/>
    </mc:Choice>
    <mc:Fallback>
      <p:transition spd="slow" advClick="0" advTm="20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855 -0.05657 L 0.27385 -0.12992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36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7797" y="1101400"/>
            <a:ext cx="6864802" cy="4446052"/>
          </a:xfrm>
        </p:spPr>
        <p:txBody>
          <a:bodyPr/>
          <a:lstStyle/>
          <a:p>
            <a:r>
              <a:rPr lang="it-IT" dirty="0"/>
              <a:t>Come noi,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 giovani sono attratti 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da un sorriso;</a:t>
            </a:r>
            <a:r>
              <a:rPr lang="it-IT" dirty="0"/>
              <a:t> </a:t>
            </a:r>
          </a:p>
          <a:p>
            <a:r>
              <a:rPr lang="it-IT" dirty="0">
                <a:solidFill>
                  <a:srgbClr val="FF0000"/>
                </a:solidFill>
              </a:rPr>
              <a:t>l’allegria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e il buonumore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attirano i bambini </a:t>
            </a:r>
            <a:br>
              <a:rPr lang="it-IT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come il miele</a:t>
            </a:r>
          </a:p>
        </p:txBody>
      </p:sp>
      <p:pic>
        <p:nvPicPr>
          <p:cNvPr id="8194" name="Picture 2" descr="Il primo amore: come devono comportarsi i genitori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688" l="0" r="99250">
                        <a14:foregroundMark x1="7000" y1="23750" x2="0" y2="74063"/>
                        <a14:foregroundMark x1="22750" y1="14375" x2="62750" y2="313"/>
                        <a14:foregroundMark x1="64250" y1="12188" x2="93500" y2="45625"/>
                        <a14:foregroundMark x1="12500" y1="80000" x2="99250" y2="87188"/>
                        <a14:foregroundMark x1="52750" y1="36875" x2="67250" y2="99688"/>
                        <a14:foregroundMark x1="41250" y1="54688" x2="5750" y2="99688"/>
                        <a14:foregroundMark x1="50250" y1="58750" x2="27000" y2="99063"/>
                        <a14:foregroundMark x1="54500" y1="63750" x2="36750" y2="99375"/>
                        <a14:foregroundMark x1="18250" y1="73750" x2="750" y2="84688"/>
                        <a14:backgroundMark x1="1750" y1="9375" x2="11000" y2="0"/>
                        <a14:backgroundMark x1="16500" y1="6250" x2="36250" y2="0"/>
                        <a14:backgroundMark x1="43250" y1="3125" x2="49500" y2="313"/>
                        <a14:backgroundMark x1="35750" y1="9375" x2="39500" y2="9375"/>
                        <a14:backgroundMark x1="2750" y1="44063" x2="3250" y2="13750"/>
                        <a14:backgroundMark x1="32750" y1="18750" x2="22250" y2="3750"/>
                        <a14:backgroundMark x1="39000" y1="19063" x2="36250" y2="0"/>
                        <a14:backgroundMark x1="46500" y1="10000" x2="48750" y2="0"/>
                        <a14:backgroundMark x1="53000" y1="5938" x2="45750" y2="0"/>
                        <a14:backgroundMark x1="30750" y1="5938" x2="38750" y2="12812"/>
                        <a14:backgroundMark x1="41000" y1="2500" x2="41000" y2="12500"/>
                        <a14:backgroundMark x1="96750" y1="81875" x2="99750" y2="56250"/>
                        <a14:backgroundMark x1="97000" y1="97500" x2="96750" y2="75625"/>
                        <a14:backgroundMark x1="93750" y1="89063" x2="96000" y2="78125"/>
                        <a14:backgroundMark x1="24250" y1="11875" x2="36750" y2="20938"/>
                        <a14:backgroundMark x1="35750" y1="25313" x2="34000" y2="13750"/>
                        <a14:backgroundMark x1="24500" y1="13125" x2="22000" y2="6875"/>
                        <a14:backgroundMark x1="21000" y1="11250" x2="31750" y2="20313"/>
                        <a14:backgroundMark x1="90500" y1="86875" x2="91750" y2="81563"/>
                        <a14:backgroundMark x1="1000" y1="54063" x2="250" y2="41250"/>
                        <a14:backgroundMark x1="29750" y1="7500" x2="41500" y2="11250"/>
                        <a14:backgroundMark x1="30500" y1="9688" x2="36500" y2="16250"/>
                        <a14:backgroundMark x1="37000" y1="13750" x2="36750" y2="3438"/>
                        <a14:backgroundMark x1="42500" y1="12812" x2="40250" y2="4688"/>
                        <a14:backgroundMark x1="45000" y1="4375" x2="45750" y2="10313"/>
                        <a14:backgroundMark x1="51750" y1="7500" x2="48250" y2="938"/>
                        <a14:backgroundMark x1="52750" y1="5625" x2="53750" y2="0"/>
                        <a14:backgroundMark x1="52750" y1="6250" x2="51000" y2="2500"/>
                        <a14:backgroundMark x1="25750" y1="13750" x2="50250" y2="5000"/>
                        <a14:backgroundMark x1="26750" y1="12812" x2="51000" y2="4063"/>
                        <a14:backgroundMark x1="23000" y1="14063" x2="24750" y2="15000"/>
                        <a14:backgroundMark x1="51000" y1="4688" x2="53000" y2="3750"/>
                        <a14:backgroundMark x1="25250" y1="13125" x2="25000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730">
            <a:off x="5935420" y="2411799"/>
            <a:ext cx="5763860" cy="45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2C40BC7-6B9E-4A23-85EF-F2A80AD417F3}"/>
              </a:ext>
            </a:extLst>
          </p:cNvPr>
          <p:cNvSpPr/>
          <p:nvPr/>
        </p:nvSpPr>
        <p:spPr>
          <a:xfrm>
            <a:off x="7448550" y="264795"/>
            <a:ext cx="3364288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Gioisci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8375" y="6080284"/>
            <a:ext cx="8181975" cy="648000"/>
          </a:xfrm>
        </p:spPr>
        <p:txBody>
          <a:bodyPr/>
          <a:lstStyle/>
          <a:p>
            <a:r>
              <a:rPr lang="it-IT" dirty="0"/>
              <a:t>6. 	Gioisci con tuo figlio.</a:t>
            </a:r>
          </a:p>
        </p:txBody>
      </p:sp>
    </p:spTree>
    <p:extLst>
      <p:ext uri="{BB962C8B-B14F-4D97-AF65-F5344CB8AC3E}">
        <p14:creationId xmlns:p14="http://schemas.microsoft.com/office/powerpoint/2010/main" val="185407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70"/>
    </mc:Choice>
    <mc:Fallback>
      <p:transition spd="slow" advClick="0" advTm="1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3870" y="6160030"/>
            <a:ext cx="8466505" cy="648000"/>
          </a:xfrm>
        </p:spPr>
        <p:txBody>
          <a:bodyPr/>
          <a:lstStyle/>
          <a:p>
            <a:r>
              <a:rPr lang="it-IT" dirty="0"/>
              <a:t>7. 	Avvicinati a tuo figlio.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34947" y="1220258"/>
            <a:ext cx="6864802" cy="4446052"/>
          </a:xfrm>
        </p:spPr>
        <p:txBody>
          <a:bodyPr>
            <a:normAutofit/>
          </a:bodyPr>
          <a:lstStyle/>
          <a:p>
            <a:r>
              <a:rPr lang="it-IT" dirty="0"/>
              <a:t>Vivi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con tuo figlio.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Vivi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nel suo ambiente.</a:t>
            </a:r>
            <a:r>
              <a:rPr lang="it-IT" dirty="0"/>
              <a:t> </a:t>
            </a:r>
          </a:p>
          <a:p>
            <a:r>
              <a:rPr lang="it-IT" dirty="0"/>
              <a:t>Conosci </a:t>
            </a:r>
            <a:r>
              <a:rPr lang="it-IT" dirty="0">
                <a:solidFill>
                  <a:srgbClr val="FF0000"/>
                </a:solidFill>
              </a:rPr>
              <a:t>i suoi amici.</a:t>
            </a:r>
            <a:r>
              <a:rPr lang="it-IT" dirty="0"/>
              <a:t> </a:t>
            </a:r>
          </a:p>
          <a:p>
            <a:r>
              <a:rPr lang="it-IT" dirty="0"/>
              <a:t>Cerca di sapere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dove va, con chi è.</a:t>
            </a:r>
            <a:r>
              <a:rPr lang="it-IT" dirty="0"/>
              <a:t> </a:t>
            </a:r>
          </a:p>
          <a:p>
            <a:r>
              <a:rPr lang="it-IT" dirty="0"/>
              <a:t>Invitalo a portare </a:t>
            </a:r>
            <a:br>
              <a:rPr lang="it-IT" dirty="0"/>
            </a:br>
            <a:r>
              <a:rPr lang="it-IT" dirty="0">
                <a:solidFill>
                  <a:srgbClr val="F315B9"/>
                </a:solidFill>
              </a:rPr>
              <a:t>gli amici a casa.</a:t>
            </a:r>
            <a:r>
              <a:rPr lang="it-IT" dirty="0"/>
              <a:t> </a:t>
            </a:r>
          </a:p>
          <a:p>
            <a:r>
              <a:rPr lang="it-IT" dirty="0"/>
              <a:t>Partecipa amichevolmente </a:t>
            </a:r>
            <a:br>
              <a:rPr lang="it-IT" dirty="0"/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alla sua vita.</a:t>
            </a:r>
          </a:p>
        </p:txBody>
      </p:sp>
      <p:pic>
        <p:nvPicPr>
          <p:cNvPr id="4098" name="Picture 2" descr="http://www.consumerismo.it/wp-content/uploads/2014/10/camminare-i-peloritani-624x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31" y="857956"/>
            <a:ext cx="7860781" cy="457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5240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F4EE3CB-EB00-4A51-BAF2-00626BB431CE}"/>
              </a:ext>
            </a:extLst>
          </p:cNvPr>
          <p:cNvSpPr/>
          <p:nvPr/>
        </p:nvSpPr>
        <p:spPr>
          <a:xfrm>
            <a:off x="6938127" y="217170"/>
            <a:ext cx="3520323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Avvicinati</a:t>
            </a:r>
          </a:p>
        </p:txBody>
      </p:sp>
    </p:spTree>
    <p:extLst>
      <p:ext uri="{BB962C8B-B14F-4D97-AF65-F5344CB8AC3E}">
        <p14:creationId xmlns:p14="http://schemas.microsoft.com/office/powerpoint/2010/main" val="217223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927"/>
    </mc:Choice>
    <mc:Fallback>
      <p:transition spd="slow" advClick="0" advTm="2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5024" y="6116815"/>
            <a:ext cx="8515351" cy="648000"/>
          </a:xfrm>
        </p:spPr>
        <p:txBody>
          <a:bodyPr/>
          <a:lstStyle/>
          <a:p>
            <a:r>
              <a:rPr lang="it-IT" dirty="0"/>
              <a:t>8. 	Sii coerente con tuo figlio.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6713" y="993542"/>
            <a:ext cx="7824831" cy="4946719"/>
          </a:xfrm>
        </p:spPr>
        <p:txBody>
          <a:bodyPr>
            <a:normAutofit/>
          </a:bodyPr>
          <a:lstStyle/>
          <a:p>
            <a:r>
              <a:rPr lang="it-IT" dirty="0"/>
              <a:t>Non abbiamo il diritto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 esigere dai nostri figli atteggiamenti che noi non abbiamo. </a:t>
            </a:r>
          </a:p>
          <a:p>
            <a:r>
              <a:rPr lang="it-IT" dirty="0"/>
              <a:t>Chi non è serio 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non può esigere serietà. </a:t>
            </a:r>
          </a:p>
          <a:p>
            <a:r>
              <a:rPr lang="it-IT" dirty="0"/>
              <a:t>Chi non rispetta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non può esigere rispetto.</a:t>
            </a:r>
            <a:r>
              <a:rPr lang="it-IT" dirty="0"/>
              <a:t> </a:t>
            </a:r>
          </a:p>
          <a:p>
            <a:r>
              <a:rPr lang="it-IT" dirty="0"/>
              <a:t>Nostro figlio vede </a:t>
            </a:r>
            <a:br>
              <a:rPr lang="it-IT" dirty="0"/>
            </a:br>
            <a:r>
              <a:rPr lang="it-IT" dirty="0"/>
              <a:t>tutto questo molto bene,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forse perché ci conosce 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più di quanto noi conosciamo lui.</a:t>
            </a:r>
          </a:p>
        </p:txBody>
      </p:sp>
      <p:pic>
        <p:nvPicPr>
          <p:cNvPr id="5122" name="Picture 2" descr="http://www.robertaliguori.it/wp-content/uploads/2012/01/Sulla-coere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73" y="725352"/>
            <a:ext cx="7914452" cy="5391463"/>
          </a:xfrm>
          <a:prstGeom prst="rect">
            <a:avLst/>
          </a:prstGeom>
          <a:noFill/>
          <a:effectLst>
            <a:glow>
              <a:schemeClr val="accent1"/>
            </a:glo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58BE031-6699-465D-9744-2237FAE8AEA2}"/>
              </a:ext>
            </a:extLst>
          </p:cNvPr>
          <p:cNvSpPr/>
          <p:nvPr/>
        </p:nvSpPr>
        <p:spPr>
          <a:xfrm>
            <a:off x="6061434" y="254878"/>
            <a:ext cx="4685121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200" b="1" cap="none" spc="8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rrus Blk OSF BT" panose="02090805060506020404" pitchFamily="18" charset="0"/>
              </a:rPr>
              <a:t>Sii Coerente</a:t>
            </a:r>
          </a:p>
        </p:txBody>
      </p:sp>
    </p:spTree>
    <p:extLst>
      <p:ext uri="{BB962C8B-B14F-4D97-AF65-F5344CB8AC3E}">
        <p14:creationId xmlns:p14="http://schemas.microsoft.com/office/powerpoint/2010/main" val="33304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855"/>
    </mc:Choice>
    <mc:Fallback>
      <p:transition spd="slow" advClick="0" advTm="2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464</Words>
  <Application>Microsoft Office PowerPoint</Application>
  <PresentationFormat>Personalizzato</PresentationFormat>
  <Paragraphs>64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Arrus Blk OSF BT</vt:lpstr>
      <vt:lpstr>Calibri</vt:lpstr>
      <vt:lpstr>Calibri Light</vt:lpstr>
      <vt:lpstr>Informal011 BT</vt:lpstr>
      <vt:lpstr>Swis721 Blk BT</vt:lpstr>
      <vt:lpstr>Wingdings</vt:lpstr>
      <vt:lpstr>Tema di Office</vt:lpstr>
      <vt:lpstr>Presentazione standard di PowerPoint</vt:lpstr>
      <vt:lpstr>1.  Valorizza tuo figlio. </vt:lpstr>
      <vt:lpstr>2.  Credi in tuo figlio.</vt:lpstr>
      <vt:lpstr>3.  Ama e rispetta tuo figlio.</vt:lpstr>
      <vt:lpstr>4.  Loda tuo figlio   ogni volta che puoi. </vt:lpstr>
      <vt:lpstr>5.  Comprendi tuo figlio. </vt:lpstr>
      <vt:lpstr>6.  Gioisci con tuo figlio.</vt:lpstr>
      <vt:lpstr>7.  Avvicinati a tuo figlio. </vt:lpstr>
      <vt:lpstr>8.  Sii coerente con tuo figlio. </vt:lpstr>
      <vt:lpstr>9.  Prevenire è meglio   che punire tuo figlio. </vt:lpstr>
      <vt:lpstr>10.  Prega con tuo figlio. </vt:lpstr>
      <vt:lpstr>Presentazione standard di PowerPoint</vt:lpstr>
      <vt:lpstr>* Fonte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65</cp:revision>
  <dcterms:created xsi:type="dcterms:W3CDTF">2016-01-15T15:50:07Z</dcterms:created>
  <dcterms:modified xsi:type="dcterms:W3CDTF">2020-01-14T22:15:23Z</dcterms:modified>
</cp:coreProperties>
</file>